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1341" r:id="rId2"/>
    <p:sldId id="1340" r:id="rId3"/>
    <p:sldId id="1296" r:id="rId4"/>
    <p:sldId id="1267" r:id="rId5"/>
    <p:sldId id="1293" r:id="rId6"/>
    <p:sldId id="1294" r:id="rId7"/>
    <p:sldId id="1295" r:id="rId8"/>
    <p:sldId id="1268" r:id="rId9"/>
    <p:sldId id="1269" r:id="rId10"/>
    <p:sldId id="1270" r:id="rId11"/>
    <p:sldId id="1271" r:id="rId12"/>
    <p:sldId id="1272" r:id="rId13"/>
    <p:sldId id="1273" r:id="rId14"/>
    <p:sldId id="1274" r:id="rId15"/>
    <p:sldId id="1275" r:id="rId16"/>
    <p:sldId id="1357" r:id="rId17"/>
    <p:sldId id="1277" r:id="rId18"/>
    <p:sldId id="1278" r:id="rId19"/>
    <p:sldId id="1279" r:id="rId20"/>
    <p:sldId id="1280" r:id="rId21"/>
    <p:sldId id="1281" r:id="rId22"/>
    <p:sldId id="1282" r:id="rId23"/>
    <p:sldId id="1283" r:id="rId24"/>
    <p:sldId id="1359" r:id="rId25"/>
    <p:sldId id="1300" r:id="rId26"/>
    <p:sldId id="1285" r:id="rId27"/>
    <p:sldId id="1286" r:id="rId28"/>
    <p:sldId id="1287" r:id="rId29"/>
    <p:sldId id="1288" r:id="rId30"/>
    <p:sldId id="1289" r:id="rId31"/>
    <p:sldId id="1291" r:id="rId32"/>
    <p:sldId id="1290" r:id="rId33"/>
    <p:sldId id="1339" r:id="rId34"/>
    <p:sldId id="876" r:id="rId35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2357C"/>
    <a:srgbClr val="133984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2" autoAdjust="0"/>
    <p:restoredTop sz="68776" autoAdjust="0"/>
  </p:normalViewPr>
  <p:slideViewPr>
    <p:cSldViewPr snapToObjects="1">
      <p:cViewPr varScale="1">
        <p:scale>
          <a:sx n="41" d="100"/>
          <a:sy n="41" d="100"/>
        </p:scale>
        <p:origin x="1941" y="45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2545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2739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UI</a:t>
            </a:r>
            <a:r>
              <a:rPr lang="zh-CN" altLang="en-US" dirty="0" smtClean="0"/>
              <a:t>是否干净、不显眼、不忙？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反应是否显而易见，并且在你期望的时候就出现了？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UI</a:t>
            </a:r>
            <a:r>
              <a:rPr lang="zh-CN" altLang="en-US" dirty="0" smtClean="0"/>
              <a:t>的组织和布局是否良好？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输入是否已确认？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菜单是否太深？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是否有过多的功能？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是否存在信息过载？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帮助系统真的帮助了用户吗？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983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9892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986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0683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4099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79125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快捷键和菜单选择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F1</a:t>
            </a:r>
            <a:r>
              <a:rPr lang="zh-CN" altLang="en-US" dirty="0" smtClean="0"/>
              <a:t>应始终在</a:t>
            </a:r>
            <a:r>
              <a:rPr lang="en-US" altLang="zh-CN" dirty="0" smtClean="0"/>
              <a:t>MS Windows</a:t>
            </a:r>
            <a:r>
              <a:rPr lang="zh-CN" altLang="en-US" dirty="0" smtClean="0"/>
              <a:t>中获得帮助。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不同的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路径应具有相同的</a:t>
            </a:r>
            <a:r>
              <a:rPr lang="en-US" altLang="zh-CN" dirty="0" smtClean="0"/>
              <a:t>F</a:t>
            </a:r>
            <a:r>
              <a:rPr lang="zh-CN" altLang="en-US" dirty="0" smtClean="0"/>
              <a:t>键以执行功能。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术语和命名查找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有时被称为搜索吗？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观众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考虑一下汽车和</a:t>
            </a:r>
            <a:r>
              <a:rPr lang="en-US" altLang="zh-CN" dirty="0" smtClean="0"/>
              <a:t>ATM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是否成功。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按钮的放置，如“确定”和“取消”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在</a:t>
            </a:r>
            <a:r>
              <a:rPr lang="en-US" altLang="zh-CN" dirty="0" smtClean="0"/>
              <a:t>Mac OS</a:t>
            </a:r>
            <a:r>
              <a:rPr lang="zh-CN" altLang="en-US" dirty="0" smtClean="0"/>
              <a:t>中，“确定”按钮始终位于右侧。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在</a:t>
            </a:r>
            <a:r>
              <a:rPr lang="en-US" altLang="zh-CN" dirty="0" smtClean="0"/>
              <a:t>MS Windows</a:t>
            </a:r>
            <a:r>
              <a:rPr lang="zh-CN" altLang="en-US" dirty="0" smtClean="0"/>
              <a:t>中，确定按钮位于左侧，取消按钮位于右侧</a:t>
            </a:r>
            <a:endParaRPr lang="zh-CN" altLang="zh-CN" dirty="0" smtClean="0"/>
          </a:p>
          <a:p>
            <a:pPr eaLnBrk="1" hangingPunct="1"/>
            <a:endParaRPr lang="zh-CN" altLang="zh-CN" dirty="0" smtClean="0"/>
          </a:p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18409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35953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25445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27442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8984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1461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2206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21757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52773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68588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9110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/>
              <a:t>在美国，有三条法律适用于开发具有可供残疾人使用的</a:t>
            </a:r>
            <a:r>
              <a:rPr lang="en-US" altLang="zh-CN" dirty="0" smtClean="0"/>
              <a:t>UI</a:t>
            </a:r>
            <a:r>
              <a:rPr lang="zh-CN" altLang="en-US" dirty="0" smtClean="0"/>
              <a:t>的软件：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《</a:t>
            </a:r>
            <a:r>
              <a:rPr lang="zh-CN" altLang="en-US" dirty="0" smtClean="0"/>
              <a:t>美国残疾人法案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ADA</a:t>
            </a:r>
            <a:r>
              <a:rPr lang="zh-CN" altLang="en-US" dirty="0" smtClean="0"/>
              <a:t>）已适用于商业互联网网站。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《</a:t>
            </a:r>
            <a:r>
              <a:rPr lang="zh-CN" altLang="en-US" dirty="0" smtClean="0"/>
              <a:t>康复法案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第</a:t>
            </a:r>
            <a:r>
              <a:rPr lang="en-US" altLang="zh-CN" dirty="0" smtClean="0"/>
              <a:t>508</a:t>
            </a:r>
            <a:r>
              <a:rPr lang="zh-CN" altLang="en-US" dirty="0" smtClean="0"/>
              <a:t>节与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美国残疾人法案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类似，适用于任何接受联邦资助的组织。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《</a:t>
            </a:r>
            <a:r>
              <a:rPr lang="zh-CN" altLang="en-US" dirty="0" smtClean="0"/>
              <a:t>电信法</a:t>
            </a:r>
            <a:r>
              <a:rPr lang="en-US" altLang="zh-CN" dirty="0" smtClean="0"/>
              <a:t>》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255</a:t>
            </a:r>
            <a:r>
              <a:rPr lang="zh-CN" altLang="en-US" dirty="0" smtClean="0"/>
              <a:t>条要求残疾人可以使用通过互联网</a:t>
            </a:r>
            <a:r>
              <a:rPr lang="en-US" altLang="zh-CN" dirty="0" smtClean="0"/>
              <a:t>/</a:t>
            </a:r>
            <a:r>
              <a:rPr lang="zh-CN" altLang="en-US" dirty="0" smtClean="0"/>
              <a:t>网络</a:t>
            </a:r>
            <a:r>
              <a:rPr lang="en-US" altLang="zh-CN" dirty="0" smtClean="0"/>
              <a:t>/</a:t>
            </a:r>
            <a:r>
              <a:rPr lang="zh-CN" altLang="en-US" dirty="0" smtClean="0"/>
              <a:t>电话线传输信息的所有硬件和软件。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7401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65811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09699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00743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3249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94336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74694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21474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21292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2535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86280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945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42353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0591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Haiming Liu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54B681-1043-4665-ABFF-02F96F61FD5F}"/>
              </a:ext>
            </a:extLst>
          </p:cNvPr>
          <p:cNvSpPr txBox="1">
            <a:spLocks/>
          </p:cNvSpPr>
          <p:nvPr/>
        </p:nvSpPr>
        <p:spPr>
          <a:xfrm>
            <a:off x="3505200" y="5954110"/>
            <a:ext cx="7158134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5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8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9706-F2FE-C649-B151-855D242461C0}" type="datetime2">
              <a:rPr lang="en-US" sz="1800" b="1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pPr marL="0" marR="0" lvl="0" indent="0" algn="l" defTabSz="685766" rtl="0" eaLnBrk="1" fontAlgn="auto" latinLnBrk="0" hangingPunct="1">
                <a:lnSpc>
                  <a:spcPct val="9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Sunday, May 22, 2022</a:t>
            </a:fld>
            <a:endParaRPr lang="en-US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7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standards and guidelines (cont’d)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standards guidelines for a platform should be treated as an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addendum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product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 cases should be created based on the standards guidelines in addition to the test case created from the product’s specification.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development platform does not have a standard, the design team must create usability standards for the software itself.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Intuitive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clean</a:t>
            </a:r>
            <a:r>
              <a:rPr lang="en-US" altLang="zh-CN" dirty="0" smtClean="0">
                <a:latin typeface="Cambria" panose="02040503050406030204" pitchFamily="18" charset="0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unobtrusive</a:t>
            </a:r>
            <a:r>
              <a:rPr lang="en-US" altLang="zh-CN" dirty="0" smtClean="0">
                <a:latin typeface="Cambria" panose="02040503050406030204" pitchFamily="18" charset="0"/>
              </a:rPr>
              <a:t>, not busy?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responses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obvious</a:t>
            </a:r>
            <a:r>
              <a:rPr lang="en-US" altLang="zh-CN" dirty="0" smtClean="0">
                <a:latin typeface="Cambria" panose="02040503050406030204" pitchFamily="18" charset="0"/>
              </a:rPr>
              <a:t> and there when you expect them?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organized</a:t>
            </a:r>
            <a:r>
              <a:rPr lang="en-US" altLang="zh-CN" dirty="0" smtClean="0">
                <a:latin typeface="Cambria" panose="02040503050406030204" pitchFamily="18" charset="0"/>
              </a:rPr>
              <a:t> and laid out well?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 inputs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acknowledged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 the menus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 too deep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excessive functionality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information overload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help system </a:t>
            </a:r>
            <a:r>
              <a:rPr lang="en-US" altLang="zh-CN" dirty="0" smtClean="0">
                <a:latin typeface="Cambria" panose="02040503050406030204" pitchFamily="18" charset="0"/>
              </a:rPr>
              <a:t>really help the user?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710912"/>
            <a:ext cx="4559300" cy="2318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50973"/>
            <a:ext cx="3581400" cy="288302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Non-intuitive UIs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89058"/>
            <a:ext cx="8686800" cy="41307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8" y="2002292"/>
            <a:ext cx="8482012" cy="4225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8" y="1143000"/>
            <a:ext cx="8577262" cy="511042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08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UIs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20" y="2400072"/>
            <a:ext cx="4381880" cy="262912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2" y="2514600"/>
            <a:ext cx="4342578" cy="22080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UIs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8763000" cy="4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UIs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20" y="2400072"/>
            <a:ext cx="4381880" cy="2629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2494562" cy="4423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2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40795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Shortcut keys and menu selections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F1 should always get you Help in MS Windows.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Different UI paths should have the same F key to execute a feature.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Terminology and naming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Is Find sometimes called Search?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Audience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Consider the success of the UI of the car and ATM.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Placement of buttons such as OK and Cancel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Mac OS, the OK button is always on the right.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MS Windows the, the OK button is on the left and Cancel is on the right.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61" y="3124200"/>
            <a:ext cx="1361816" cy="2415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076325"/>
            <a:ext cx="3633787" cy="27046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86" y="1076325"/>
            <a:ext cx="3559047" cy="2704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987" y="3986680"/>
            <a:ext cx="3605212" cy="22900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3908463"/>
            <a:ext cx="3581400" cy="264811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4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Flexible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Users like choices … but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too many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MS simple and scientific calculators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Flexible UIs provide: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jumping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Many alternative ways to achieve the same goal.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termination and skipping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“If you know your party’s extension enter it at any time”.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Multiple ways to perform I/O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Excel allows many input formats (from keyboard or files) and many output formats (table, graphs, charts).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74" y="1818893"/>
            <a:ext cx="4029075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209524" cy="3057143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9255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Comfortable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752600"/>
            <a:ext cx="8763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Sounds like a strange notion …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Sound effects </a:t>
            </a:r>
            <a:r>
              <a:rPr lang="en-US" altLang="zh-CN" dirty="0" smtClean="0">
                <a:latin typeface="Cambria" panose="02040503050406030204" pitchFamily="18" charset="0"/>
              </a:rPr>
              <a:t>in a computer game? How about a business application?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handle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errors well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If there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 Undo/Redo</a:t>
            </a:r>
            <a:r>
              <a:rPr lang="en-US" altLang="zh-CN" dirty="0" smtClean="0">
                <a:latin typeface="Cambria" panose="02040503050406030204" pitchFamily="18" charset="0"/>
              </a:rPr>
              <a:t> feature critical operations may fail.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feedback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fast enough </a:t>
            </a:r>
            <a:r>
              <a:rPr lang="en-US" altLang="zh-CN" dirty="0" smtClean="0">
                <a:latin typeface="Cambria" panose="02040503050406030204" pitchFamily="18" charset="0"/>
              </a:rPr>
              <a:t>or too fast?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waiting for cash to come out of the ATM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excessive use cause harm?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</a:t>
            </a:r>
            <a:r>
              <a:rPr lang="en-US" altLang="zh-CN" dirty="0" err="1" smtClean="0">
                <a:latin typeface="Cambria" panose="02040503050406030204" pitchFamily="18" charset="0"/>
              </a:rPr>
              <a:t>Emacs</a:t>
            </a:r>
            <a:r>
              <a:rPr lang="en-US" altLang="zh-CN" dirty="0" smtClean="0">
                <a:latin typeface="Cambria" panose="02040503050406030204" pitchFamily="18" charset="0"/>
              </a:rPr>
              <a:t> hand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219200"/>
            <a:ext cx="6667500" cy="46051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219200"/>
            <a:ext cx="5641721" cy="4465279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9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basic concepts and theories of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</a:p>
          <a:p>
            <a:r>
              <a:rPr lang="en-US" altLang="zh-CN" dirty="0">
                <a:solidFill>
                  <a:srgbClr val="12357C"/>
                </a:solidFill>
                <a:latin typeface="Cambria" panose="02040503050406030204" pitchFamily="18" charset="0"/>
              </a:rPr>
              <a:t>Week 4:            Testing the specification</a:t>
            </a:r>
          </a:p>
          <a:p>
            <a:r>
              <a:rPr lang="en-US" altLang="zh-CN" dirty="0" smtClean="0">
                <a:solidFill>
                  <a:schemeClr val="accent2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>
                <a:solidFill>
                  <a:schemeClr val="accent2"/>
                </a:solidFill>
                <a:latin typeface="Cambria" panose="02040503050406030204" pitchFamily="18" charset="0"/>
              </a:rPr>
              <a:t>5-6:        Black Box Testing </a:t>
            </a:r>
          </a:p>
          <a:p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7-11:     White </a:t>
            </a: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12: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Integration Testing and System Testing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13:  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Usability Testing and Accessibility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14:        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Security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13: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 Software Quality </a:t>
            </a:r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Review I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Review II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30973"/>
            <a:ext cx="6705600" cy="8382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2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Correct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Marketing differences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extra or missing functions</a:t>
            </a:r>
            <a:r>
              <a:rPr lang="en-US" altLang="zh-CN" dirty="0" smtClean="0">
                <a:latin typeface="Cambria" panose="02040503050406030204" pitchFamily="18" charset="0"/>
              </a:rPr>
              <a:t> from what the marketing material states?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Language and spelling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Error messages often have spelling mistakes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Bad media </a:t>
            </a:r>
            <a:r>
              <a:rPr lang="en-US" altLang="zh-CN" dirty="0" smtClean="0">
                <a:latin typeface="Cambria" panose="02040503050406030204" pitchFamily="18" charset="0"/>
              </a:rPr>
              <a:t>(icons, images, sounds, videos) that for with the software UI.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WYSIWYG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does the printed Adobe Acrobat file look like the one on the screen?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7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Useful UI</a:t>
            </a:r>
            <a:endParaRPr lang="en-US" altLang="zh-CN" sz="32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418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When testing a UI feature, ask if the feature you see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actually contributes to the software’s value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Many applets have useless features 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Useless UI features waste time for the user, developer, and tester.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1752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Useful UI</a:t>
            </a:r>
            <a:endParaRPr lang="en-US" altLang="zh-CN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563"/>
            <a:ext cx="5181600" cy="68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6198" y="3039840"/>
            <a:ext cx="4074392" cy="1275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3290" y="3004890"/>
            <a:ext cx="3953515" cy="1314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2988" y="3011493"/>
            <a:ext cx="4105917" cy="1301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7788" y="2945211"/>
            <a:ext cx="4029717" cy="13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2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>
                <a:solidFill>
                  <a:srgbClr val="FF0000"/>
                </a:solidFill>
                <a:latin typeface="Cambria" panose="02040503050406030204" pitchFamily="18" charset="0"/>
              </a:rPr>
              <a:t>Accessibility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0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6200" y="8382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61 million adults in the United States live with a disability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26 percent (one in 4) of adults in the United States have some type of disability. 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</a:t>
            </a:r>
            <a:r>
              <a:rPr lang="en-US" altLang="zh-CN" sz="2400" dirty="0">
                <a:latin typeface="Cambria" panose="02040503050406030204" pitchFamily="18" charset="0"/>
              </a:rPr>
              <a:t>percentage of people living with disabilities is highest in the South.</a:t>
            </a:r>
          </a:p>
          <a:p>
            <a:pPr>
              <a:lnSpc>
                <a:spcPct val="9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Percentage of adults with functional disability types</a:t>
            </a:r>
            <a:r>
              <a:rPr lang="en-US" altLang="zh-CN" sz="2400" dirty="0" smtClean="0">
                <a:latin typeface="Cambria" panose="02040503050406030204" pitchFamily="18" charset="0"/>
              </a:rPr>
              <a:t>: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13.7 percent of people with a disability have a mobility disability with serious difficulty walking or climbing stairs.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10.8 percent of people with a disability have a cognition disability with serious difficulty concentrating, remembering or making decisions.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6.8 percent of people with a disability have an independent living disability with difficulty doing errands alone.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5.9 percent of people with a disability are deaf or have serious difficulty hearing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4.6 percent of people with a disability have a vision disability with blindness or serious difficulty seeing even when wearing glasses.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Cambria" panose="02040503050406030204" pitchFamily="18" charset="0"/>
              </a:rPr>
              <a:t>3.6 percent of people with a disability have a self-care disability with difficulty dressing or bathing.</a:t>
            </a:r>
            <a:endParaRPr lang="en-US" altLang="zh-CN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Accessibility Testing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testing for the disabled</a:t>
            </a:r>
            <a:r>
              <a:rPr lang="en-US" altLang="zh-CN" dirty="0" smtClean="0">
                <a:latin typeface="Cambria" panose="02040503050406030204" pitchFamily="18" charset="0"/>
              </a:rPr>
              <a:t>)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following impairments make using computers especially difficult: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Visual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color blindness, tunnel vision, cataracts.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Hearing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partial or complete deafness.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Motion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injury can make using a keyboard or mouse difficult or impossible.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Cognitive and language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dyslexia or memory problems and using complex UIs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Legal requirements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 the US, three laws apply to developing software with a UI that can be used by the disabled: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The Americans with Disability Act (ADA) has been applied to commercial Internet websites.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508 of the Rehabilitation Act is similar to the ADA and applies to any organization that receives federal funding.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255 of the Telecommunications Act requires all hardware and software that transfers information over the Internet/network/phone line be accessible to people with disabilities.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Accessibility features in software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software being tested does not run on a platform that has specified accessibility features?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Accessibility features will have to be specified, programmed, and tested.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your platform has built in accessibility features your software?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Software only needs to adhere to the platform’s standard for communicating with peripheral devices.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Remember to create test cases specifically to test for accessibility.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Add them to your configuration testing equivalence partitions.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Microsoft Windows accessibility features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Sticky-keys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 Shift, Ctrl, Alt keys to stay in effect until the next key is pressed.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Filter-keys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prevents brief repeated keystrokes from being recognized.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Toggle-keys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plays tomes when Caps Lock, Scroll Lock, or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Num</a:t>
            </a:r>
            <a:r>
              <a:rPr lang="en-US" altLang="zh-CN" sz="2400" dirty="0" smtClean="0">
                <a:latin typeface="Cambria" panose="02040503050406030204" pitchFamily="18" charset="0"/>
              </a:rPr>
              <a:t> Lock keyboard modes are enabled.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Sound-sentry</a:t>
            </a:r>
            <a:r>
              <a:rPr lang="en-US" altLang="zh-CN" sz="2400" dirty="0" smtClean="0">
                <a:latin typeface="Cambria" panose="02040503050406030204" pitchFamily="18" charset="0"/>
              </a:rPr>
              <a:t>: creates a visual warning whenever the system generates a sound.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Show-sounds</a:t>
            </a:r>
            <a:r>
              <a:rPr lang="en-US" altLang="zh-CN" sz="2400" dirty="0" smtClean="0">
                <a:latin typeface="Cambria" panose="02040503050406030204" pitchFamily="18" charset="0"/>
              </a:rPr>
              <a:t>: instructs program to display captions for any sounds or speech they make.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7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Usability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39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Microsoft Windows accessibility features (cont’d)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High contrast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the screen with colors and fonts designed to be read by the visually impaired. 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Mouse-keys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allows the use of keyboard keys instead of he mouse to navigate.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Serial-keys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a communication port to read in key strokes from an external (non-keyboard) device.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2192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Apple’s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Picture 3" descr="Apple - Accessi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52400"/>
            <a:ext cx="50641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" y="2895600"/>
            <a:ext cx="4709293" cy="26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3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9906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err="1" smtClean="0">
                <a:latin typeface="Cambria" panose="02040503050406030204" pitchFamily="18" charset="0"/>
              </a:rPr>
              <a:t>Playstation</a:t>
            </a:r>
            <a:r>
              <a:rPr lang="en-US" altLang="zh-CN" dirty="0" smtClean="0">
                <a:latin typeface="Cambria" panose="02040503050406030204" pitchFamily="18" charset="0"/>
              </a:rPr>
              <a:t>’ 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049518"/>
            <a:ext cx="6705600" cy="4808482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6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8439150" cy="44398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8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Software Usability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23622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300" dirty="0" smtClean="0">
                <a:latin typeface="Cambria" panose="02040503050406030204" pitchFamily="18" charset="0"/>
              </a:rPr>
              <a:t>Eventually a person will interact with a software system.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usability</a:t>
            </a: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300" dirty="0" smtClean="0">
                <a:latin typeface="Cambria" panose="02040503050406030204" pitchFamily="18" charset="0"/>
              </a:rPr>
              <a:t>is how: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functional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effective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300" dirty="0" smtClean="0">
                <a:latin typeface="Cambria" panose="02040503050406030204" pitchFamily="18" charset="0"/>
              </a:rPr>
              <a:t>that interaction is.</a:t>
            </a:r>
          </a:p>
          <a:p>
            <a:pPr>
              <a:lnSpc>
                <a:spcPct val="90000"/>
              </a:lnSpc>
            </a:pPr>
            <a:r>
              <a:rPr lang="en-US" altLang="zh-CN" sz="23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Ergonomics</a:t>
            </a:r>
            <a:r>
              <a:rPr lang="en-US" altLang="zh-CN" sz="2300" dirty="0" smtClean="0">
                <a:latin typeface="Cambria" panose="02040503050406030204" pitchFamily="18" charset="0"/>
              </a:rPr>
              <a:t> is the science of designing everyday things so that they are easy and functional to use.</a:t>
            </a:r>
            <a:endParaRPr lang="en-US" altLang="zh-CN" sz="23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2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2" y="2359269"/>
            <a:ext cx="1600200" cy="2886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822" y="2403231"/>
            <a:ext cx="1511310" cy="27783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iOS1-2007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iOS2-2008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65" y="2403231"/>
            <a:ext cx="1508257" cy="27783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iOS3-2009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248" y="2420816"/>
            <a:ext cx="1417774" cy="26865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iOS4-2010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822" y="2420816"/>
            <a:ext cx="1432378" cy="268659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56472" y="5334055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iOS5-2011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8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4195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iOS6-2012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12763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iOS7-2013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79579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iOS8-2014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77421" y="533400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iOS9-2015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79532" y="5334055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iOS10-2016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0" y="2362200"/>
            <a:ext cx="1526576" cy="26908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419" y="2368061"/>
            <a:ext cx="1513981" cy="26849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0" y="2371803"/>
            <a:ext cx="1491766" cy="26790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772" y="2373922"/>
            <a:ext cx="1537606" cy="26908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366" y="2362200"/>
            <a:ext cx="1513833" cy="26982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6703" y="2373922"/>
            <a:ext cx="1531855" cy="26790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7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2463" y="5638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iOS11-2017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4600" y="5638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iOS12-2018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0132" y="563880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iOS13-2019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67000"/>
            <a:ext cx="1645848" cy="28956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096719" y="5638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iOS20?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286000"/>
            <a:ext cx="1524000" cy="32211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25" y="2286000"/>
            <a:ext cx="1546375" cy="3244627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119" y="304800"/>
            <a:ext cx="672162" cy="525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4288" r="5664" b="1439"/>
          <a:stretch/>
        </p:blipFill>
        <p:spPr>
          <a:xfrm>
            <a:off x="6521919" y="2330737"/>
            <a:ext cx="1600200" cy="316374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88246" y="562713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latin typeface="Cambria" panose="02040503050406030204" pitchFamily="18" charset="0"/>
              </a:rPr>
              <a:t>iOS14</a:t>
            </a:r>
            <a:endParaRPr lang="zh-CN" altLang="en-US" sz="1800" dirty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8"/>
          <a:srcRect l="17998"/>
          <a:stretch/>
        </p:blipFill>
        <p:spPr>
          <a:xfrm>
            <a:off x="3276600" y="838200"/>
            <a:ext cx="2986397" cy="459067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04800" y="1257769"/>
            <a:ext cx="876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</a:t>
            </a:r>
            <a:r>
              <a:rPr lang="en-US" altLang="zh-CN" sz="3200" dirty="0">
                <a:latin typeface="Cambria" panose="02040503050406030204" pitchFamily="18" charset="0"/>
              </a:rPr>
              <a:t>of a good </a:t>
            </a:r>
            <a:r>
              <a:rPr lang="en-US" altLang="zh-CN" sz="3200" dirty="0" smtClean="0">
                <a:latin typeface="Cambria" panose="02040503050406030204" pitchFamily="18" charset="0"/>
              </a:rPr>
              <a:t>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Useful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2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Follows UI 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standards and guidelines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Macintosh Human Interface Guidelines</a:t>
            </a:r>
          </a:p>
          <a:p>
            <a:pPr lvl="1">
              <a:lnSpc>
                <a:spcPct val="90000"/>
              </a:lnSpc>
            </a:pPr>
            <a:r>
              <a:rPr lang="en-US" altLang="zh-CN" sz="1400" dirty="0" smtClean="0">
                <a:latin typeface="Cambria" panose="02040503050406030204" pitchFamily="18" charset="0"/>
              </a:rPr>
              <a:t>http://developer.apple.com/documentation/UserExperience/Conceptual/OSXHIGuidelines/XHIGIntro/chapter_1_section_1.html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Microsoft Windows User Experience</a:t>
            </a:r>
          </a:p>
          <a:p>
            <a:pPr lvl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http://msdn2.microsoft.com/en-us/library/aa511258.aspx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These guides detail how software that runs on each platform should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look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 and </a:t>
            </a: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feel</a:t>
            </a:r>
            <a:r>
              <a:rPr lang="en-US" altLang="zh-CN" sz="2400" dirty="0" smtClean="0">
                <a:latin typeface="Cambria" panose="02040503050406030204" pitchFamily="18" charset="0"/>
              </a:rPr>
              <a:t> to the user.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should a check box be used instead of a button?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When is it proper to use information, warning, or critical messages?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17611</TotalTime>
  <Words>1568</Words>
  <Application>Microsoft Office PowerPoint</Application>
  <PresentationFormat>全屏显示(4:3)</PresentationFormat>
  <Paragraphs>233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黑体</vt:lpstr>
      <vt:lpstr>华文新魏</vt:lpstr>
      <vt:lpstr>宋体</vt:lpstr>
      <vt:lpstr>Arial</vt:lpstr>
      <vt:lpstr>Cambria</vt:lpstr>
      <vt:lpstr>1_自定义设计方案</vt:lpstr>
      <vt:lpstr>Software Quality Assurance and Testing Technology</vt:lpstr>
      <vt:lpstr>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 Testing</vt:lpstr>
      <vt:lpstr>PowerPoint 演示文稿</vt:lpstr>
      <vt:lpstr>PowerPoint 演示文稿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Liu haiming</cp:lastModifiedBy>
  <cp:revision>2770</cp:revision>
  <cp:lastPrinted>1601-01-01T00:00:00Z</cp:lastPrinted>
  <dcterms:created xsi:type="dcterms:W3CDTF">1601-01-01T00:00:00Z</dcterms:created>
  <dcterms:modified xsi:type="dcterms:W3CDTF">2022-05-22T15:22:59Z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